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4C4CAF17-C53C-4F84-BB76-B27F98599E25}" type="datetimeFigureOut">
              <a:rPr lang="ru-RU" smtClean="0"/>
              <a:t>16.10.2023</a:t>
            </a:fld>
            <a:endParaRPr lang="ru-RU"/>
          </a:p>
        </p:txBody>
      </p:sp>
      <p:sp>
        <p:nvSpPr>
          <p:cNvPr id="16" name="Номер слайда 15"/>
          <p:cNvSpPr>
            <a:spLocks noGrp="1"/>
          </p:cNvSpPr>
          <p:nvPr>
            <p:ph type="sldNum" sz="quarter" idx="11"/>
          </p:nvPr>
        </p:nvSpPr>
        <p:spPr/>
        <p:txBody>
          <a:bodyPr/>
          <a:lstStyle/>
          <a:p>
            <a:fld id="{5C04E4F6-79FF-4B24-9B42-90D090AB26E3}"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4C4CAF17-C53C-4F84-BB76-B27F98599E25}" type="datetimeFigureOut">
              <a:rPr lang="ru-RU" smtClean="0"/>
              <a:t>16.10.2023</a:t>
            </a:fld>
            <a:endParaRPr lang="ru-RU"/>
          </a:p>
        </p:txBody>
      </p:sp>
      <p:sp>
        <p:nvSpPr>
          <p:cNvPr id="15" name="Номер слайда 14"/>
          <p:cNvSpPr>
            <a:spLocks noGrp="1"/>
          </p:cNvSpPr>
          <p:nvPr>
            <p:ph type="sldNum" sz="quarter" idx="15"/>
          </p:nvPr>
        </p:nvSpPr>
        <p:spPr/>
        <p:txBody>
          <a:bodyPr/>
          <a:lstStyle>
            <a:lvl1pPr algn="ctr">
              <a:defRPr/>
            </a:lvl1pPr>
          </a:lstStyle>
          <a:p>
            <a:fld id="{5C04E4F6-79FF-4B24-9B42-90D090AB26E3}"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4C4CAF17-C53C-4F84-BB76-B27F98599E25}"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04E4F6-79FF-4B24-9B42-90D090AB26E3}"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4C4CAF17-C53C-4F84-BB76-B27F98599E25}" type="datetimeFigureOut">
              <a:rPr lang="ru-RU" smtClean="0"/>
              <a:t>16.10.2023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04E4F6-79FF-4B24-9B42-90D090AB26E3}"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5C04E4F6-79FF-4B24-9B42-90D090AB26E3}"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4C4CAF17-C53C-4F84-BB76-B27F98599E25}" type="datetimeFigureOut">
              <a:rPr lang="ru-RU" smtClean="0"/>
              <a:t>16.10.2023</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C4CAF17-C53C-4F84-BB76-B27F98599E25}" type="datetimeFigureOut">
              <a:rPr lang="ru-RU" smtClean="0"/>
              <a:t>16.10.2023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C04E4F6-79FF-4B24-9B42-90D090AB26E3}"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C4CAF17-C53C-4F84-BB76-B27F98599E25}" type="datetimeFigureOut">
              <a:rPr lang="ru-RU" smtClean="0"/>
              <a:t>16.10.2023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C04E4F6-79FF-4B24-9B42-90D090AB26E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4C4CAF17-C53C-4F84-BB76-B27F98599E25}" type="datetimeFigureOut">
              <a:rPr lang="ru-RU" smtClean="0"/>
              <a:t>16.10.2023</a:t>
            </a:fld>
            <a:endParaRPr lang="ru-RU"/>
          </a:p>
        </p:txBody>
      </p:sp>
      <p:sp>
        <p:nvSpPr>
          <p:cNvPr id="9" name="Номер слайда 8"/>
          <p:cNvSpPr>
            <a:spLocks noGrp="1"/>
          </p:cNvSpPr>
          <p:nvPr>
            <p:ph type="sldNum" sz="quarter" idx="15"/>
          </p:nvPr>
        </p:nvSpPr>
        <p:spPr/>
        <p:txBody>
          <a:bodyPr/>
          <a:lstStyle/>
          <a:p>
            <a:fld id="{5C04E4F6-79FF-4B24-9B42-90D090AB26E3}"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4C4CAF17-C53C-4F84-BB76-B27F98599E25}" type="datetimeFigureOut">
              <a:rPr lang="ru-RU" smtClean="0"/>
              <a:t>16.10.2023</a:t>
            </a:fld>
            <a:endParaRPr lang="ru-RU"/>
          </a:p>
        </p:txBody>
      </p:sp>
      <p:sp>
        <p:nvSpPr>
          <p:cNvPr id="9" name="Номер слайда 8"/>
          <p:cNvSpPr>
            <a:spLocks noGrp="1"/>
          </p:cNvSpPr>
          <p:nvPr>
            <p:ph type="sldNum" sz="quarter" idx="11"/>
          </p:nvPr>
        </p:nvSpPr>
        <p:spPr/>
        <p:txBody>
          <a:bodyPr/>
          <a:lstStyle/>
          <a:p>
            <a:fld id="{5C04E4F6-79FF-4B24-9B42-90D090AB26E3}"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4CAF17-C53C-4F84-BB76-B27F98599E25}"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04E4F6-79FF-4B24-9B42-90D090AB26E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4CAF17-C53C-4F84-BB76-B27F98599E25}" type="datetimeFigureOut">
              <a:rPr lang="ru-RU" smtClean="0"/>
              <a:t>16.10.2023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04E4F6-79FF-4B24-9B42-90D090AB26E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C4CAF17-C53C-4F84-BB76-B27F98599E25}" type="datetimeFigureOut">
              <a:rPr lang="ru-RU" smtClean="0"/>
              <a:t>16.10.2023</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C04E4F6-79FF-4B24-9B42-90D090AB26E3}"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619672" y="1844824"/>
            <a:ext cx="6400800" cy="1752600"/>
          </a:xfrm>
        </p:spPr>
        <p:txBody>
          <a:bodyPr>
            <a:noAutofit/>
          </a:bodyPr>
          <a:lstStyle/>
          <a:p>
            <a:r>
              <a:rPr lang="kk-KZ" sz="2800" b="1" i="1" u="sng" dirty="0">
                <a:solidFill>
                  <a:srgbClr val="FF0000"/>
                </a:solidFill>
                <a:latin typeface="KZ Times New Roman" panose="02020603050405020304" pitchFamily="18" charset="0"/>
              </a:rPr>
              <a:t>БАҒА БЕЛГІЛЕУДІҢ ЭКОНОМЕТРИЯЛЫҚ ӘДІСТЕРІ: ҮЛЕСТІК КӨРСЕТКІШТЕР ӘДІСІ, БАЛЛДЫҚ ЖӘНЕ АГРЕГАТТЫҚ ӘДІС</a:t>
            </a:r>
            <a:endParaRPr lang="ru-RU" sz="2800" b="1" i="1" u="sng" dirty="0">
              <a:solidFill>
                <a:srgbClr val="FF0000"/>
              </a:solidFill>
              <a:latin typeface="KZ Times New Roman" panose="02020603050405020304" pitchFamily="18" charset="0"/>
            </a:endParaRPr>
          </a:p>
        </p:txBody>
      </p:sp>
      <p:sp>
        <p:nvSpPr>
          <p:cNvPr id="2" name="Заголовок 1"/>
          <p:cNvSpPr>
            <a:spLocks noGrp="1"/>
          </p:cNvSpPr>
          <p:nvPr>
            <p:ph type="ctrTitle"/>
          </p:nvPr>
        </p:nvSpPr>
        <p:spPr>
          <a:xfrm>
            <a:off x="685800" y="476673"/>
            <a:ext cx="7772400" cy="936103"/>
          </a:xfrm>
        </p:spPr>
        <p:txBody>
          <a:bodyPr/>
          <a:lstStyle/>
          <a:p>
            <a:r>
              <a:rPr lang="kk-KZ" dirty="0" smtClean="0">
                <a:latin typeface="KZ Times New Roman" panose="02020603050405020304" pitchFamily="18" charset="0"/>
              </a:rPr>
              <a:t>Дәріс 7</a:t>
            </a:r>
            <a:endParaRPr lang="ru-RU" dirty="0">
              <a:latin typeface="KZ Times New Roman" panose="02020603050405020304" pitchFamily="18" charset="0"/>
            </a:endParaRPr>
          </a:p>
        </p:txBody>
      </p:sp>
    </p:spTree>
    <p:extLst>
      <p:ext uri="{BB962C8B-B14F-4D97-AF65-F5344CB8AC3E}">
        <p14:creationId xmlns:p14="http://schemas.microsoft.com/office/powerpoint/2010/main" val="1910701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20000"/>
          </a:bodyPr>
          <a:lstStyle/>
          <a:p>
            <a:pPr marL="0" indent="0" algn="ctr">
              <a:buNone/>
            </a:pPr>
            <a:r>
              <a:rPr lang="kk-KZ" sz="3300" b="1" i="1" u="sng" dirty="0">
                <a:solidFill>
                  <a:srgbClr val="FF0000"/>
                </a:solidFill>
                <a:latin typeface="Times New Roman" panose="02020603050405020304" pitchFamily="18" charset="0"/>
                <a:cs typeface="Times New Roman" panose="02020603050405020304" pitchFamily="18" charset="0"/>
              </a:rPr>
              <a:t>Бағаны есептеудің жалпы схемасы</a:t>
            </a:r>
            <a:endParaRPr lang="ru-RU" sz="3300" i="1"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sz="3300" i="1" dirty="0" smtClean="0">
                <a:latin typeface="Times New Roman" panose="02020603050405020304" pitchFamily="18" charset="0"/>
                <a:cs typeface="Times New Roman" panose="02020603050405020304" pitchFamily="18" charset="0"/>
              </a:rPr>
              <a:t>	Тауарлардың </a:t>
            </a:r>
            <a:r>
              <a:rPr lang="kk-KZ" sz="3300" i="1" dirty="0">
                <a:latin typeface="Times New Roman" panose="02020603050405020304" pitchFamily="18" charset="0"/>
                <a:cs typeface="Times New Roman" panose="02020603050405020304" pitchFamily="18" charset="0"/>
              </a:rPr>
              <a:t>ерекшелігіне, сатушы фирманың көлеміне және қаржылық күш-қуатына, алдына қойған мақсаттарына сай баға деңгейін есептеуде әртүрлі әдістер қолданылады. Баға белгілеу әдісін таңдау барысында ішкі шектеулер (өндірістік шығындар және пайда), және сырқы шектеулер (сатып алуға қабілеттілігі, бәсекелес-тауарлар бағалары, және т.б.) ескеріледі.</a:t>
            </a:r>
            <a:endParaRPr lang="ru-RU" sz="3300" i="1" dirty="0">
              <a:latin typeface="Times New Roman" panose="02020603050405020304" pitchFamily="18" charset="0"/>
              <a:cs typeface="Times New Roman" panose="02020603050405020304" pitchFamily="18" charset="0"/>
            </a:endParaRPr>
          </a:p>
          <a:p>
            <a:pPr marL="0" indent="0">
              <a:buNone/>
            </a:pPr>
            <a:r>
              <a:rPr lang="kk-KZ" sz="3300" i="1" dirty="0" smtClean="0">
                <a:latin typeface="Times New Roman" panose="02020603050405020304" pitchFamily="18" charset="0"/>
                <a:cs typeface="Times New Roman" panose="02020603050405020304" pitchFamily="18" charset="0"/>
              </a:rPr>
              <a:t>	Баға </a:t>
            </a:r>
            <a:r>
              <a:rPr lang="kk-KZ" sz="3300" i="1" dirty="0">
                <a:latin typeface="Times New Roman" panose="02020603050405020304" pitchFamily="18" charset="0"/>
                <a:cs typeface="Times New Roman" panose="02020603050405020304" pitchFamily="18" charset="0"/>
              </a:rPr>
              <a:t>деңгейін есептеу келесі жалғаспалы кезеңдерді орындауды топшылайды:</a:t>
            </a:r>
            <a:endParaRPr lang="ru-RU" sz="3300" i="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0249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77500" lnSpcReduction="20000"/>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Бірінші кезең.</a:t>
            </a:r>
            <a:endParaRPr lang="ru-RU"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 </a:t>
            </a:r>
            <a:r>
              <a:rPr lang="kk-KZ" dirty="0">
                <a:latin typeface="Times New Roman" panose="02020603050405020304" pitchFamily="18" charset="0"/>
                <a:cs typeface="Times New Roman" panose="02020603050405020304" pitchFamily="18" charset="0"/>
              </a:rPr>
              <a:t>белгілеудің мақсаты мен міндетін қою. Кез келген кәсіпорын, фирма  белгілі бір тауар немесе оның бағасы арқылы қол жеткізгісі келетін қысқа және ұзақ мерзімдік мақсатты  алдын ала қисындап тұжырымдауы қажет. Мақсат неғұрлым айқын болса баға деңгейін есептеу соғұрлым оңайға түседі.</a:t>
            </a:r>
            <a:endParaRPr lang="ru-RU" dirty="0">
              <a:latin typeface="Times New Roman" panose="02020603050405020304" pitchFamily="18" charset="0"/>
              <a:cs typeface="Times New Roman" panose="02020603050405020304" pitchFamily="18" charset="0"/>
            </a:endParaRPr>
          </a:p>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Екінші кезең.</a:t>
            </a:r>
            <a:endParaRPr lang="ru-RU"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Тауардың </a:t>
            </a:r>
            <a:r>
              <a:rPr lang="kk-KZ" dirty="0">
                <a:latin typeface="Times New Roman" panose="02020603050405020304" pitchFamily="18" charset="0"/>
                <a:cs typeface="Times New Roman" panose="02020603050405020304" pitchFamily="18" charset="0"/>
              </a:rPr>
              <a:t>анықталған көлемін өткізудің алғашқы жобасын жасау.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Өткізілетін </a:t>
            </a:r>
            <a:r>
              <a:rPr lang="kk-KZ" dirty="0">
                <a:latin typeface="Times New Roman" panose="02020603050405020304" pitchFamily="18" charset="0"/>
                <a:cs typeface="Times New Roman" panose="02020603050405020304" pitchFamily="18" charset="0"/>
              </a:rPr>
              <a:t>тауар көлемі кәсіпорын, фирманың өндірістік қуатына және нарықтың сыйымдылығына байланысты анықталады. Ол нарықты зерттеу негізінде есептеледі.</a:t>
            </a:r>
            <a:endParaRPr lang="ru-RU" dirty="0">
              <a:latin typeface="Times New Roman" panose="02020603050405020304" pitchFamily="18" charset="0"/>
              <a:cs typeface="Times New Roman" panose="02020603050405020304" pitchFamily="18" charset="0"/>
            </a:endParaRPr>
          </a:p>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Үшінші кезең.</a:t>
            </a:r>
            <a:endParaRPr lang="ru-RU"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Өндірістің </a:t>
            </a:r>
            <a:r>
              <a:rPr lang="kk-KZ" dirty="0">
                <a:latin typeface="Times New Roman" panose="02020603050405020304" pitchFamily="18" charset="0"/>
                <a:cs typeface="Times New Roman" panose="02020603050405020304" pitchFamily="18" charset="0"/>
              </a:rPr>
              <a:t>толық шығындары негізінде бастапқы бағаны есептеу.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Мұнда кәсіпорын алдыңғы кезеңде анықталған өндірілетін және өткізілетін өнім көлеміне қатысты жалпы шығындар сомасын есептейді. Жалпы шығындар тұрақты және өзгермелі болып бөлінеді. Сонан соң, өнімнің бір өлшеміне есептелінген шығындар және  өнімнің бір өлшемінің бағасы анықталынады.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27961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Autofit/>
          </a:bodyPr>
          <a:lstStyle/>
          <a:p>
            <a:pPr marL="0" indent="0">
              <a:buNone/>
            </a:pPr>
            <a:r>
              <a:rPr lang="kk-KZ" sz="1600" b="1" u="sng" dirty="0">
                <a:solidFill>
                  <a:srgbClr val="FF0000"/>
                </a:solidFill>
                <a:latin typeface="Times New Roman" panose="02020603050405020304" pitchFamily="18" charset="0"/>
                <a:cs typeface="Times New Roman" panose="02020603050405020304" pitchFamily="18" charset="0"/>
              </a:rPr>
              <a:t>Төртінші кезең.</a:t>
            </a:r>
            <a:endParaRPr lang="ru-RU" sz="1600"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sz="1600" dirty="0" smtClean="0">
                <a:latin typeface="Times New Roman" panose="02020603050405020304" pitchFamily="18" charset="0"/>
                <a:cs typeface="Times New Roman" panose="02020603050405020304" pitchFamily="18" charset="0"/>
              </a:rPr>
              <a:t>	Өнімді </a:t>
            </a:r>
            <a:r>
              <a:rPr lang="kk-KZ" sz="1600" dirty="0">
                <a:latin typeface="Times New Roman" panose="02020603050405020304" pitchFamily="18" charset="0"/>
                <a:cs typeface="Times New Roman" panose="02020603050405020304" pitchFamily="18" charset="0"/>
              </a:rPr>
              <a:t>нақты нарықта өткізуді талдау немесе эксперттік жолмен анықталатын,  «баға-өткізу көлемі» қисындастыру варианттарының мүмкін болатын түрлері талқыланады, және оның ішінен  кәсіпорын үшін шығындарды неғұрлым мол деңгейде өтеуді қамтамасыз ететіні таңдап алынады.</a:t>
            </a:r>
            <a:endParaRPr lang="ru-RU" sz="1600" dirty="0">
              <a:latin typeface="Times New Roman" panose="02020603050405020304" pitchFamily="18" charset="0"/>
              <a:cs typeface="Times New Roman" panose="02020603050405020304" pitchFamily="18" charset="0"/>
            </a:endParaRPr>
          </a:p>
          <a:p>
            <a:pPr marL="0" indent="0">
              <a:buNone/>
            </a:pPr>
            <a:r>
              <a:rPr lang="kk-KZ" sz="1600" b="1" u="sng" dirty="0">
                <a:solidFill>
                  <a:srgbClr val="FF0000"/>
                </a:solidFill>
                <a:latin typeface="Times New Roman" panose="02020603050405020304" pitchFamily="18" charset="0"/>
                <a:cs typeface="Times New Roman" panose="02020603050405020304" pitchFamily="18" charset="0"/>
              </a:rPr>
              <a:t>Бесінші кезең.</a:t>
            </a:r>
            <a:endParaRPr lang="ru-RU" sz="1600"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sz="1600" dirty="0" smtClean="0">
                <a:latin typeface="Times New Roman" panose="02020603050405020304" pitchFamily="18" charset="0"/>
                <a:cs typeface="Times New Roman" panose="02020603050405020304" pitchFamily="18" charset="0"/>
              </a:rPr>
              <a:t>	Нарықтағы </a:t>
            </a:r>
            <a:r>
              <a:rPr lang="kk-KZ" sz="1600" dirty="0">
                <a:latin typeface="Times New Roman" panose="02020603050405020304" pitchFamily="18" charset="0"/>
                <a:cs typeface="Times New Roman" panose="02020603050405020304" pitchFamily="18" charset="0"/>
              </a:rPr>
              <a:t>тауардың төзімділігін, бәсекеге қабілеттілігін бағалау.</a:t>
            </a:r>
            <a:endParaRPr lang="ru-RU" sz="1600" dirty="0">
              <a:latin typeface="Times New Roman" panose="02020603050405020304" pitchFamily="18" charset="0"/>
              <a:cs typeface="Times New Roman" panose="02020603050405020304" pitchFamily="18" charset="0"/>
            </a:endParaRPr>
          </a:p>
          <a:p>
            <a:pPr marL="0" indent="0">
              <a:buNone/>
            </a:pPr>
            <a:r>
              <a:rPr lang="kk-KZ" sz="1600" dirty="0">
                <a:latin typeface="Times New Roman" panose="02020603050405020304" pitchFamily="18" charset="0"/>
                <a:cs typeface="Times New Roman" panose="02020603050405020304" pitchFamily="18" charset="0"/>
              </a:rPr>
              <a:t>Тауардың технико-экономикалық параметрлерін бәсеке тауарлармен салыстыра отырып, кәсіпорын өз тауарының артықшылықтары мен кемшіліктерін табады. Мұнда, шығындар негізінде анықталған бағаның дұрыстығы, оның нақтылығы, бәсекеге қабілеттілігі  анықталынады.</a:t>
            </a:r>
            <a:endParaRPr lang="ru-RU" sz="1600" dirty="0">
              <a:latin typeface="Times New Roman" panose="02020603050405020304" pitchFamily="18" charset="0"/>
              <a:cs typeface="Times New Roman" panose="02020603050405020304" pitchFamily="18" charset="0"/>
            </a:endParaRPr>
          </a:p>
          <a:p>
            <a:pPr marL="0" indent="0">
              <a:buNone/>
            </a:pPr>
            <a:r>
              <a:rPr lang="kk-KZ" sz="1600" b="1" u="sng" dirty="0">
                <a:solidFill>
                  <a:srgbClr val="FF0000"/>
                </a:solidFill>
                <a:latin typeface="Times New Roman" panose="02020603050405020304" pitchFamily="18" charset="0"/>
                <a:cs typeface="Times New Roman" panose="02020603050405020304" pitchFamily="18" charset="0"/>
              </a:rPr>
              <a:t>Алтыншы кезең.</a:t>
            </a:r>
            <a:endParaRPr lang="ru-RU" sz="1600"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sz="1600" dirty="0" smtClean="0">
                <a:latin typeface="Times New Roman" panose="02020603050405020304" pitchFamily="18" charset="0"/>
                <a:cs typeface="Times New Roman" panose="02020603050405020304" pitchFamily="18" charset="0"/>
              </a:rPr>
              <a:t>	Бәсекелестік </a:t>
            </a:r>
            <a:r>
              <a:rPr lang="kk-KZ" sz="1600" dirty="0">
                <a:latin typeface="Times New Roman" panose="02020603050405020304" pitchFamily="18" charset="0"/>
                <a:cs typeface="Times New Roman" panose="02020603050405020304" pitchFamily="18" charset="0"/>
              </a:rPr>
              <a:t>факторларды ескере отырып, «баға-өткізу көлемі» әр түрлі варианттарын талқылау. Бесінші кезеңде анықталынған ақпаратты ескере отырып, кәсіпорын ең көп мөлшерде шығындарды өтеуді қамтамасыз ете алатын вариантты таңдайды. Сандық талдау сапалық талдаумен толықтырылады.</a:t>
            </a:r>
            <a:endParaRPr lang="ru-RU" sz="1600" dirty="0">
              <a:latin typeface="Times New Roman" panose="02020603050405020304" pitchFamily="18" charset="0"/>
              <a:cs typeface="Times New Roman" panose="02020603050405020304" pitchFamily="18" charset="0"/>
            </a:endParaRPr>
          </a:p>
          <a:p>
            <a:pPr marL="0" indent="0">
              <a:buNone/>
            </a:pPr>
            <a:r>
              <a:rPr lang="kk-KZ" sz="1600" b="1" u="sng" dirty="0">
                <a:solidFill>
                  <a:srgbClr val="FF0000"/>
                </a:solidFill>
                <a:latin typeface="Times New Roman" panose="02020603050405020304" pitchFamily="18" charset="0"/>
                <a:cs typeface="Times New Roman" panose="02020603050405020304" pitchFamily="18" charset="0"/>
              </a:rPr>
              <a:t>Жетінші кезең.</a:t>
            </a:r>
            <a:endParaRPr lang="ru-RU" sz="1600" u="sng" dirty="0">
              <a:solidFill>
                <a:srgbClr val="FF0000"/>
              </a:solidFill>
              <a:latin typeface="Times New Roman" panose="02020603050405020304" pitchFamily="18" charset="0"/>
              <a:cs typeface="Times New Roman" panose="02020603050405020304" pitchFamily="18" charset="0"/>
            </a:endParaRPr>
          </a:p>
          <a:p>
            <a:pPr marL="0" indent="0">
              <a:buNone/>
            </a:pPr>
            <a:r>
              <a:rPr lang="kk-KZ" sz="1600" dirty="0" smtClean="0">
                <a:latin typeface="Times New Roman" panose="02020603050405020304" pitchFamily="18" charset="0"/>
                <a:cs typeface="Times New Roman" panose="02020603050405020304" pitchFamily="18" charset="0"/>
              </a:rPr>
              <a:t>	Түпкілікті </a:t>
            </a:r>
            <a:r>
              <a:rPr lang="kk-KZ" sz="1600" dirty="0">
                <a:latin typeface="Times New Roman" panose="02020603050405020304" pitchFamily="18" charset="0"/>
                <a:cs typeface="Times New Roman" panose="02020603050405020304" pitchFamily="18" charset="0"/>
              </a:rPr>
              <a:t>баға белгілеу. Бұл кезеңде қосымша факторларды есепке ала отырып, баға деңгейі анықталынады.</a:t>
            </a:r>
            <a:endParaRPr lang="ru-RU" sz="1600" dirty="0">
              <a:latin typeface="Times New Roman" panose="02020603050405020304" pitchFamily="18" charset="0"/>
              <a:cs typeface="Times New Roman" panose="02020603050405020304" pitchFamily="18" charset="0"/>
            </a:endParaRPr>
          </a:p>
          <a:p>
            <a:pPr marL="0" indent="0">
              <a:buNone/>
            </a:pPr>
            <a:r>
              <a:rPr lang="kk-KZ" sz="1600" dirty="0">
                <a:latin typeface="Times New Roman" panose="02020603050405020304" pitchFamily="18" charset="0"/>
                <a:cs typeface="Times New Roman" panose="02020603050405020304" pitchFamily="18" charset="0"/>
              </a:rPr>
              <a:t>Мұнда, тұтынушылар бағаны тауардың сапалық көрсеткіші ретінде қарастыратындығын ұмытпаған жөн. Шамамен есептелінген  баға деңгейіне бәсекелестердің, көтерме, бөлшек сауда өткізушілерінің әрекетін алдын ала ескеру қажет. Баға белгілеу  аумағындағы мемлекеттік заңдардың талаптарын,  инфляция деңгейін, жарнама сендірерліктей күшті ме әлде дәлелсіз әлсіз бе мәселесін, фирма нарықтың бір әлде бірнеше сегменттерінде жұмыс жасайды ма  сұрақтарын ескеру керек.</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5847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Бағаны анықтаудың эконометрикалық әдістері.</a:t>
            </a:r>
            <a:endParaRPr lang="ru-RU"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Бағаны </a:t>
            </a:r>
            <a:r>
              <a:rPr lang="kk-KZ" dirty="0">
                <a:latin typeface="Times New Roman" panose="02020603050405020304" pitchFamily="18" charset="0"/>
                <a:cs typeface="Times New Roman" panose="02020603050405020304" pitchFamily="18" charset="0"/>
              </a:rPr>
              <a:t>анықтаудың нормативтік-параметрлік әдістері, кәсіпорын тауарларын бәсекелестердің  соған ұқсас тауарларымен және аталған кәсіпорынның сол тауардың орнын басатын басқалай әр түрлі тауарларымен салыстыруға негізделеді. Бұл әдістерді қолдану белгілі бір тауардың артықшылығын, оны дәл сондай қажеттілікті қамтамасыз ететін басқа тауармен салыстыру арқылы көрнекі түрде тұтынушының көзін жеткізуге бағытталады.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Бағаны </a:t>
            </a:r>
            <a:r>
              <a:rPr lang="kk-KZ" dirty="0">
                <a:latin typeface="Times New Roman" panose="02020603050405020304" pitchFamily="18" charset="0"/>
                <a:cs typeface="Times New Roman" panose="02020603050405020304" pitchFamily="18" charset="0"/>
              </a:rPr>
              <a:t>және шығындарды негіздеуде параметрлік әдістер негізін шығындар және параметрлік қатарға енетін өнімнің негізгі тұтыну қасиеттері арасындағы сандық тәуелділік құрайды.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547671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buNone/>
            </a:pPr>
            <a:r>
              <a:rPr lang="kk-KZ" dirty="0">
                <a:latin typeface="Times New Roman" panose="02020603050405020304" pitchFamily="18" charset="0"/>
                <a:cs typeface="Times New Roman" panose="02020603050405020304" pitchFamily="18" charset="0"/>
              </a:rPr>
              <a:t>Параметрлік қатар дегеніміз конструктивті әлде технологиялық біртекті бұйымдар жиынтығы.</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Неғұрлым жиі қолданылатын нормативтік - параметрлік әдістерге:</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u="sng" dirty="0">
                <a:latin typeface="Times New Roman" panose="02020603050405020304" pitchFamily="18" charset="0"/>
                <a:cs typeface="Times New Roman" panose="02020603050405020304" pitchFamily="18" charset="0"/>
              </a:rPr>
              <a:t>үлестік көрсеткіштерді салыстыру әдісі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u="sng" dirty="0">
                <a:latin typeface="Times New Roman" panose="02020603050405020304" pitchFamily="18" charset="0"/>
                <a:cs typeface="Times New Roman" panose="02020603050405020304" pitchFamily="18" charset="0"/>
              </a:rPr>
              <a:t>регрессивті талдау әдісі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u="sng" dirty="0">
                <a:latin typeface="Times New Roman" panose="02020603050405020304" pitchFamily="18" charset="0"/>
                <a:cs typeface="Times New Roman" panose="02020603050405020304" pitchFamily="18" charset="0"/>
              </a:rPr>
              <a:t>агрегаттық әдіс</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u="sng" dirty="0">
                <a:latin typeface="Times New Roman" panose="02020603050405020304" pitchFamily="18" charset="0"/>
                <a:cs typeface="Times New Roman" panose="02020603050405020304" pitchFamily="18" charset="0"/>
              </a:rPr>
              <a:t>балл арқылы баға белгілеу әдісі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 </a:t>
            </a:r>
            <a:r>
              <a:rPr lang="kk-KZ" u="sng" dirty="0">
                <a:latin typeface="Times New Roman" panose="02020603050405020304" pitchFamily="18" charset="0"/>
                <a:cs typeface="Times New Roman" panose="02020603050405020304" pitchFamily="18" charset="0"/>
              </a:rPr>
              <a:t>тұтыну құндылығы және баға арқылы ұсынысты эксперттік бағалау әдісі</a:t>
            </a:r>
            <a:r>
              <a:rPr lang="kk-KZ"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6694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260648"/>
            <a:ext cx="8229600" cy="6153547"/>
          </a:xfrm>
        </p:spPr>
        <p:txBody>
          <a:bodyPr>
            <a:normAutofit fontScale="92500" lnSpcReduction="20000"/>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Үлестік көрсеткіштер әдісі</a:t>
            </a:r>
            <a:r>
              <a:rPr lang="kk-KZ" u="sng"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шекті пайдалылығы бір негізгі тұтынушылық параметрмен сипатталатын, тауарды алмастыра алатын тауарлардың тұтынушылық құндылығын  салыстыру үшін пайдаланылады. Яғни, баға деңгейіне әсер ететін,   өнімнің бір негізгі сапалық көрсеткіші бөлінеді. Бағаны әр бұйымның негізгі параметріне бөлуден шыққан бөлінді үлестік көрсеткіштер деп аталынады. Ол бағаны тексеру және негіздеу үшін қажет ағымдағы талдау жұмыстарында пайдаланылады.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Аталған әдіс бойынша, алғашында үлестік баға есептелінеді (Рүл):</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Рүл = Рб </a:t>
            </a:r>
            <a:r>
              <a:rPr lang="kk-KZ" b="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Пб,</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мұнда, Рб – базистік бұйымның бағасы; Пб – базистік бұйым параметрінің шамасы. Сонан соң, жаңа бұйымның бағасы (Рж)  - есептелінеді:</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Рж = Рүл </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Пж</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мұнда, Пж – сәйкес өлшем бірлігімен алынған жаңа бұйымның негізгі параметрінің мәні.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4606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8291264" cy="5793507"/>
          </a:xfrm>
        </p:spPr>
        <p:txBody>
          <a:bodyPr>
            <a:normAutofit fontScale="92500"/>
          </a:bodyPr>
          <a:lstStyle/>
          <a:p>
            <a:pPr marL="0" indent="0" algn="just">
              <a:buNone/>
            </a:pPr>
            <a:r>
              <a:rPr lang="kk-KZ" u="sng" dirty="0">
                <a:solidFill>
                  <a:srgbClr val="FF0000"/>
                </a:solidFill>
                <a:latin typeface="Times New Roman" panose="02020603050405020304" pitchFamily="18" charset="0"/>
                <a:cs typeface="Times New Roman" panose="02020603050405020304" pitchFamily="18" charset="0"/>
              </a:rPr>
              <a:t>Мысал.</a:t>
            </a:r>
            <a:r>
              <a:rPr lang="kk-KZ" dirty="0">
                <a:latin typeface="Times New Roman" panose="02020603050405020304" pitchFamily="18" charset="0"/>
                <a:cs typeface="Times New Roman" panose="02020603050405020304" pitchFamily="18" charset="0"/>
              </a:rPr>
              <a:t> Кәсіпорын қуаты 75 кВт жаңа электродвигатель жасауды жоспарлайды.  Оның бағасын белгілеу үшін базалық электрдвигателінің үлесті бағасын есептеу қажет. Базалық электрдвигательдің  нарықтық бағасы 2000 тенге, қуаты 50 кВт болса үлестік баға 40 тенгені құрайды (2000/50). Сонда, жаңа электрдвигателінің  бағасы –3000тенге (40</a:t>
            </a:r>
            <a:r>
              <a:rPr lang="kk-KZ" b="1" dirty="0">
                <a:latin typeface="Times New Roman" panose="02020603050405020304" pitchFamily="18" charset="0"/>
                <a:cs typeface="Times New Roman" panose="02020603050405020304" pitchFamily="18" charset="0"/>
              </a:rPr>
              <a:t>×75</a:t>
            </a:r>
            <a:r>
              <a:rPr lang="kk-KZ" dirty="0">
                <a:latin typeface="Times New Roman" panose="02020603050405020304" pitchFamily="18" charset="0"/>
                <a:cs typeface="Times New Roman" panose="02020603050405020304" pitchFamily="18" charset="0"/>
              </a:rPr>
              <a:t>). Бұл жағдайда бұйымның бағасы оның сапасына пропорционалды қымбаттайды.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Үлестік </a:t>
            </a:r>
            <a:r>
              <a:rPr lang="kk-KZ" dirty="0">
                <a:latin typeface="Times New Roman" panose="02020603050405020304" pitchFamily="18" charset="0"/>
                <a:cs typeface="Times New Roman" panose="02020603050405020304" pitchFamily="18" charset="0"/>
              </a:rPr>
              <a:t>көрсеткіштер әдісі</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параметрлік талдау және бағаны негіздеудің неғұрлым  қарапайым әдісіне жатады. Дегенмен, ол негізінен өте қарапайым бұйымдар қатарына қолданылады. Өнімдердің  негізгі көрсеткіштері ретінде салмақ, аудан, ені әлде ұзындығы, қызмет көрсету ұзақтығы, негізгі компонент мөлшері және т.б.. алынған жағдайда,  өнімге үлесті көрсеткіштер әдісі бойынша баға белгіленеді.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89530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88640"/>
            <a:ext cx="8229600" cy="6264696"/>
          </a:xfrm>
        </p:spPr>
        <p:txBody>
          <a:bodyPr>
            <a:normAutofit fontScale="92500"/>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Регрессивті талдау әдісі</a:t>
            </a:r>
            <a:r>
              <a:rPr lang="kk-KZ" u="sng"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аталған параметрлік қатарға жататын өнімнің технико- экономикалық параметрлерін анықтау үшін және құндылық ара қатынастарын құру және теңестіру үшін қолданылады. Бұл әдіс өнімнің негізгі тұтынушылық қасиеттерін көрсететін бір немесе бірнеше технико-экономикалық параметрлермен сипатталатын өнімнің бағасының деңгейін және ара қатынасын талдау, негіздеу үшін қолданылады.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Регрессивті </a:t>
            </a:r>
            <a:r>
              <a:rPr lang="kk-KZ" dirty="0">
                <a:latin typeface="Times New Roman" panose="02020603050405020304" pitchFamily="18" charset="0"/>
                <a:cs typeface="Times New Roman" panose="02020603050405020304" pitchFamily="18" charset="0"/>
              </a:rPr>
              <a:t>талдау әдісі</a:t>
            </a:r>
            <a:r>
              <a:rPr lang="kk-KZ" i="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бағаның бұйымның технико-экономикалық параметрлеріне тәуелділігін көрсететін эмпиризмдік формуласын табуға мүмкіндік туғызады. Мұнда баға параметрлер функциясы тәріздес көрінеді.</a:t>
            </a:r>
            <a:endParaRPr lang="ru-RU" dirty="0">
              <a:latin typeface="Times New Roman" panose="02020603050405020304" pitchFamily="18" charset="0"/>
              <a:cs typeface="Times New Roman" panose="02020603050405020304" pitchFamily="18" charset="0"/>
            </a:endParaRPr>
          </a:p>
          <a:p>
            <a:pPr marL="0" indent="0" algn="ctr">
              <a:buNone/>
            </a:pPr>
            <a:r>
              <a:rPr lang="kk-KZ" i="1" dirty="0">
                <a:latin typeface="Times New Roman" panose="02020603050405020304" pitchFamily="18" charset="0"/>
                <a:cs typeface="Times New Roman" panose="02020603050405020304" pitchFamily="18" charset="0"/>
              </a:rPr>
              <a:t>Р</a:t>
            </a:r>
            <a:r>
              <a:rPr lang="ru-RU" i="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f ( Х1, Х2, ... Хn),</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Р- өнімнің бір өлшемінің баға мәні,теңге;</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Х1,2 ... </a:t>
            </a:r>
            <a:r>
              <a:rPr lang="en-US" dirty="0">
                <a:latin typeface="Times New Roman" panose="02020603050405020304" pitchFamily="18" charset="0"/>
                <a:cs typeface="Times New Roman" panose="02020603050405020304" pitchFamily="18" charset="0"/>
              </a:rPr>
              <a:t>n</a:t>
            </a:r>
            <a:r>
              <a:rPr lang="kk-KZ" dirty="0">
                <a:latin typeface="Times New Roman" panose="02020603050405020304" pitchFamily="18" charset="0"/>
                <a:cs typeface="Times New Roman" panose="02020603050405020304" pitchFamily="18" charset="0"/>
              </a:rPr>
              <a:t>    - бұйымның технико-экономикалық параметрлері.</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40558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5865515"/>
          </a:xfrm>
        </p:spPr>
        <p:txBody>
          <a:bodyPr>
            <a:normAutofit/>
          </a:bodyPr>
          <a:lstStyle/>
          <a:p>
            <a:pPr marL="0" indent="0" algn="just">
              <a:buNone/>
            </a:pPr>
            <a:r>
              <a:rPr lang="kk-KZ" dirty="0" smtClean="0">
                <a:latin typeface="Times New Roman" panose="02020603050405020304" pitchFamily="18" charset="0"/>
                <a:cs typeface="Times New Roman" panose="02020603050405020304" pitchFamily="18" charset="0"/>
              </a:rPr>
              <a:t>	Барлық </a:t>
            </a:r>
            <a:r>
              <a:rPr lang="kk-KZ" dirty="0">
                <a:latin typeface="Times New Roman" panose="02020603050405020304" pitchFamily="18" charset="0"/>
                <a:cs typeface="Times New Roman" panose="02020603050405020304" pitchFamily="18" charset="0"/>
              </a:rPr>
              <a:t>пайдаланылатын нормативті-параметрлік әдістер ішіндегі неғұрлым жетілгені – бұл регрессивті талдау әдісі. Ол, әсіресе электронды есептеулер жасағанда тиімді болып саналады. </a:t>
            </a:r>
            <a:r>
              <a:rPr lang="kk-KZ" u="sng" dirty="0">
                <a:solidFill>
                  <a:srgbClr val="FF0000"/>
                </a:solidFill>
                <a:latin typeface="Times New Roman" panose="02020603050405020304" pitchFamily="18" charset="0"/>
                <a:cs typeface="Times New Roman" panose="02020603050405020304" pitchFamily="18" charset="0"/>
              </a:rPr>
              <a:t>Регрессивті талдау</a:t>
            </a:r>
            <a:r>
              <a:rPr lang="kk-KZ" dirty="0">
                <a:latin typeface="Times New Roman" panose="02020603050405020304" pitchFamily="18" charset="0"/>
                <a:cs typeface="Times New Roman" panose="02020603050405020304" pitchFamily="18" charset="0"/>
              </a:rPr>
              <a:t> келесі негізгі кезеңдерден тұрады:</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бұйымның классификациялық параметрлік топтарын анықтау;</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бұйым бағасына ең үлкен әсер ететін  параметрлерді іріктеу;</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баға және параметрлер байланысының формасын таңдау және негіздеу;</a:t>
            </a:r>
            <a:endParaRPr lang="ru-RU" dirty="0">
              <a:latin typeface="Times New Roman" panose="02020603050405020304" pitchFamily="18" charset="0"/>
              <a:cs typeface="Times New Roman" panose="02020603050405020304" pitchFamily="18" charset="0"/>
            </a:endParaRPr>
          </a:p>
          <a:p>
            <a:pPr lvl="0" algn="just"/>
            <a:r>
              <a:rPr lang="kk-KZ" dirty="0">
                <a:latin typeface="Times New Roman" panose="02020603050405020304" pitchFamily="18" charset="0"/>
                <a:cs typeface="Times New Roman" panose="02020603050405020304" pitchFamily="18" charset="0"/>
              </a:rPr>
              <a:t>дұрыс теңдеулер жүйесін қалыптастыру және регрессия коэффициенттерін есептеу.</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267393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Агрегаттық әдістің мәні</a:t>
            </a:r>
            <a:r>
              <a:rPr lang="kk-KZ" u="sng"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 өнімнің параметрлік қатарына енетін жекелеген конструктивтік бөліктерінің бағаларының жиынтығына соны детальдардың құнын және агрегатты жинақтап құру шығындары мен нормативті пайда деңгейін қосып есептегенге тең.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Ол  </a:t>
            </a:r>
            <a:r>
              <a:rPr lang="kk-KZ" dirty="0">
                <a:latin typeface="Times New Roman" panose="02020603050405020304" pitchFamily="18" charset="0"/>
                <a:cs typeface="Times New Roman" panose="02020603050405020304" pitchFamily="18" charset="0"/>
              </a:rPr>
              <a:t>үйлестірілген жекелеген бұйымдардан тұратын тауарларға (азық-түлік жиынтығы, мебель гарнитуры, ас сервизі) және бірыңғай элементтерден, детальдардан жинақталған өнімдерге (станоктар, белгілі бір үлгідегі жабдықтарға, автомобиль, тракторлар және т.б.) қолданылады.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198073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361459"/>
          </a:xfrm>
        </p:spPr>
        <p:txBody>
          <a:bodyPr>
            <a:normAutofit fontScale="92500" lnSpcReduction="20000"/>
          </a:bodyPr>
          <a:lstStyle/>
          <a:p>
            <a:pPr marL="0" indent="0" algn="just">
              <a:buNone/>
            </a:pPr>
            <a:r>
              <a:rPr lang="kk-KZ" u="sng" dirty="0">
                <a:solidFill>
                  <a:srgbClr val="FF0000"/>
                </a:solidFill>
                <a:latin typeface="Times New Roman" panose="02020603050405020304" pitchFamily="18" charset="0"/>
                <a:cs typeface="Times New Roman" panose="02020603050405020304" pitchFamily="18" charset="0"/>
              </a:rPr>
              <a:t>Мысалы</a:t>
            </a:r>
            <a:r>
              <a:rPr lang="kk-KZ" dirty="0">
                <a:latin typeface="Times New Roman" panose="02020603050405020304" pitchFamily="18" charset="0"/>
                <a:cs typeface="Times New Roman" panose="02020603050405020304" pitchFamily="18" charset="0"/>
              </a:rPr>
              <a:t>, өндірілген өнім 100 мың теңге тұрды делік, дегенмен оған соңынан тағы бір бөлшек қосылды. Оны жасау және өнімге құрастыру құны 15 мың теңге. Егер, өзіндік құнға рентабельділік деңгейі 15% болса, жаңа өнімнің бағасы төмендегідей болады:</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100 000 + 15 000 х 1,15 = 117 250 теңге.</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Өнімнің </a:t>
            </a:r>
            <a:r>
              <a:rPr lang="kk-KZ" dirty="0">
                <a:latin typeface="Times New Roman" panose="02020603050405020304" pitchFamily="18" charset="0"/>
                <a:cs typeface="Times New Roman" panose="02020603050405020304" pitchFamily="18" charset="0"/>
              </a:rPr>
              <a:t>тұтас бағасы жеке конструктивтік элементтерінің жиынтығы әлде қосылатын немесе ауыстырылатын элементтердің қосындысы әлде айырмасы арқылы анықталады.</a:t>
            </a:r>
            <a:endParaRPr lang="ru-RU" dirty="0">
              <a:latin typeface="Times New Roman" panose="02020603050405020304" pitchFamily="18" charset="0"/>
              <a:cs typeface="Times New Roman" panose="02020603050405020304" pitchFamily="18" charset="0"/>
            </a:endParaRPr>
          </a:p>
          <a:p>
            <a:pPr marL="0" indent="0" algn="ctr">
              <a:buNone/>
            </a:pPr>
            <a:r>
              <a:rPr lang="kk-KZ" u="sng" dirty="0">
                <a:solidFill>
                  <a:srgbClr val="FF0000"/>
                </a:solidFill>
                <a:latin typeface="Times New Roman" panose="02020603050405020304" pitchFamily="18" charset="0"/>
                <a:cs typeface="Times New Roman" panose="02020603050405020304" pitchFamily="18" charset="0"/>
              </a:rPr>
              <a:t>Тауар бағасы </a:t>
            </a:r>
            <a:r>
              <a:rPr lang="ru-RU"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1 элемент бағасы + 2 элемент бағасы + </a:t>
            </a:r>
            <a:r>
              <a:rPr lang="en-US" dirty="0">
                <a:latin typeface="Times New Roman" panose="02020603050405020304" pitchFamily="18" charset="0"/>
                <a:cs typeface="Times New Roman" panose="02020603050405020304" pitchFamily="18" charset="0"/>
              </a:rPr>
              <a:t>n</a:t>
            </a:r>
            <a:r>
              <a:rPr lang="kk-KZ" dirty="0">
                <a:latin typeface="Times New Roman" panose="02020603050405020304" pitchFamily="18" charset="0"/>
                <a:cs typeface="Times New Roman" panose="02020603050405020304" pitchFamily="18" charset="0"/>
              </a:rPr>
              <a:t> элемент бағасы.</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немесе</a:t>
            </a:r>
            <a:endParaRPr lang="ru-RU" dirty="0">
              <a:latin typeface="Times New Roman" panose="02020603050405020304" pitchFamily="18" charset="0"/>
              <a:cs typeface="Times New Roman" panose="02020603050405020304" pitchFamily="18" charset="0"/>
            </a:endParaRPr>
          </a:p>
          <a:p>
            <a:pPr marL="0" indent="0" algn="ctr">
              <a:buNone/>
            </a:pPr>
            <a:r>
              <a:rPr lang="kk-KZ" u="sng" dirty="0">
                <a:solidFill>
                  <a:srgbClr val="FF0000"/>
                </a:solidFill>
                <a:latin typeface="Times New Roman" panose="02020603050405020304" pitchFamily="18" charset="0"/>
                <a:cs typeface="Times New Roman" panose="02020603050405020304" pitchFamily="18" charset="0"/>
              </a:rPr>
              <a:t>Тауар бағасы </a:t>
            </a:r>
            <a:r>
              <a:rPr lang="kk-KZ" dirty="0">
                <a:latin typeface="Times New Roman" panose="02020603050405020304" pitchFamily="18" charset="0"/>
                <a:cs typeface="Times New Roman" panose="02020603050405020304" pitchFamily="18" charset="0"/>
              </a:rPr>
              <a:t>= жалпы блок бағасы (базалық баға) +  үстеме( -шегерім) жекелеген элементтердің бар болуы (болмауы).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114292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pPr marL="0" indent="0" algn="just">
              <a:buNone/>
            </a:pPr>
            <a:r>
              <a:rPr lang="kk-KZ" b="1" u="sng" dirty="0">
                <a:solidFill>
                  <a:srgbClr val="FF0000"/>
                </a:solidFill>
                <a:latin typeface="Times New Roman" panose="02020603050405020304" pitchFamily="18" charset="0"/>
                <a:cs typeface="Times New Roman" panose="02020603050405020304" pitchFamily="18" charset="0"/>
              </a:rPr>
              <a:t>Балл арқылы баға белгілеу</a:t>
            </a:r>
            <a:r>
              <a:rPr lang="kk-KZ" u="sng" dirty="0">
                <a:solidFill>
                  <a:srgbClr val="FF0000"/>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әдісінде  эксперттік бағалау арқылы бұйымның жеке параметрлерінің тұтынушылар үшін  маңыздылығы анықталады. Соның негізінде жеке параметрлерге анықталынған балл саны беріледі.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Олардың </a:t>
            </a:r>
            <a:r>
              <a:rPr lang="kk-KZ" dirty="0">
                <a:latin typeface="Times New Roman" panose="02020603050405020304" pitchFamily="18" charset="0"/>
                <a:cs typeface="Times New Roman" panose="02020603050405020304" pitchFamily="18" charset="0"/>
              </a:rPr>
              <a:t>қосындысы бұйымның технико-экономикалық деңгейінің интегралдық бағасын береді. Өнімнің жаңа түрі бойынша балл жиынтығын  бір балдың құндық бағасына көбейту арқылы жаңа бұйымның шамамен жалпы  бағасы анықталынады.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Балл </a:t>
            </a:r>
            <a:r>
              <a:rPr lang="kk-KZ" dirty="0">
                <a:latin typeface="Times New Roman" panose="02020603050405020304" pitchFamily="18" charset="0"/>
                <a:cs typeface="Times New Roman" panose="02020603050405020304" pitchFamily="18" charset="0"/>
              </a:rPr>
              <a:t>арқылы баға белгілеу әдісі нарық жағдаяты туралы ақпарат аз немесе болмаған жағдайда,  өнімді салыстырмалы түрде бағалауда қолданылады.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61792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5760640"/>
          </a:xfrm>
        </p:spPr>
        <p:txBody>
          <a:bodyPr>
            <a:normAutofit fontScale="55000" lnSpcReduction="20000"/>
          </a:bodyPr>
          <a:lstStyle/>
          <a:p>
            <a:pPr marL="0" indent="0" algn="just">
              <a:buNone/>
            </a:pPr>
            <a:r>
              <a:rPr lang="kk-KZ" sz="4400" u="sng" dirty="0">
                <a:solidFill>
                  <a:srgbClr val="FF0000"/>
                </a:solidFill>
                <a:latin typeface="Times New Roman" panose="02020603050405020304" pitchFamily="18" charset="0"/>
                <a:cs typeface="Times New Roman" panose="02020603050405020304" pitchFamily="18" charset="0"/>
              </a:rPr>
              <a:t>Баллдық әдісте </a:t>
            </a:r>
            <a:r>
              <a:rPr lang="kk-KZ" sz="4400" dirty="0">
                <a:latin typeface="Times New Roman" panose="02020603050405020304" pitchFamily="18" charset="0"/>
                <a:cs typeface="Times New Roman" panose="02020603050405020304" pitchFamily="18" charset="0"/>
              </a:rPr>
              <a:t>параметрлік қатардың әр бұйымы, тұтынушы үшін көңіл аударарлық маңызы бар және қазіргі күші бар стандарттар және техникалық жағдайларда айқындалған көрсеткіштер бойынша эталон бұйыммен салыстырылады. Егер бағалау үшін таңдап алынған параметрлер тұтынушы үшін маңызы бірдей болмаса, жекелеген параметрлердің маңыздылық коэффициенті белгіленуі қажет. </a:t>
            </a:r>
            <a:endParaRPr lang="kk-KZ" sz="4400" dirty="0" smtClean="0">
              <a:latin typeface="Times New Roman" panose="02020603050405020304" pitchFamily="18" charset="0"/>
              <a:cs typeface="Times New Roman" panose="02020603050405020304" pitchFamily="18" charset="0"/>
            </a:endParaRPr>
          </a:p>
          <a:p>
            <a:pPr marL="0" indent="0" algn="just">
              <a:buNone/>
            </a:pPr>
            <a:r>
              <a:rPr lang="kk-KZ" sz="4400" dirty="0">
                <a:latin typeface="Times New Roman" panose="02020603050405020304" pitchFamily="18" charset="0"/>
                <a:cs typeface="Times New Roman" panose="02020603050405020304" pitchFamily="18" charset="0"/>
              </a:rPr>
              <a:t>	</a:t>
            </a:r>
            <a:r>
              <a:rPr lang="kk-KZ" sz="4400" dirty="0" smtClean="0">
                <a:latin typeface="Times New Roman" panose="02020603050405020304" pitchFamily="18" charset="0"/>
                <a:cs typeface="Times New Roman" panose="02020603050405020304" pitchFamily="18" charset="0"/>
              </a:rPr>
              <a:t>Әр </a:t>
            </a:r>
            <a:r>
              <a:rPr lang="kk-KZ" sz="4400" dirty="0">
                <a:latin typeface="Times New Roman" panose="02020603050405020304" pitchFamily="18" charset="0"/>
                <a:cs typeface="Times New Roman" panose="02020603050405020304" pitchFamily="18" charset="0"/>
              </a:rPr>
              <a:t>сапалық көрсеткішке баға қойылады, сонан соң әр көрсеткіш бойынша орташа арифметикалық мән есептеп шығарылады да, ол тиісті салмақ коэффициентіне  көбейтіледі. Алынған баллдар қосылады. Баллдың орташа бағасы (құндық көрсеткіш) базалық бұйым-эталонның бағасын оның балл жиынтығына бөліндісіне тең болады.</a:t>
            </a:r>
            <a:endParaRPr lang="ru-RU" sz="4400" dirty="0">
              <a:latin typeface="Times New Roman" panose="02020603050405020304" pitchFamily="18" charset="0"/>
              <a:cs typeface="Times New Roman" panose="02020603050405020304" pitchFamily="18" charset="0"/>
            </a:endParaRPr>
          </a:p>
          <a:p>
            <a:pPr marL="0" indent="0" algn="just">
              <a:buNone/>
            </a:pPr>
            <a:r>
              <a:rPr lang="kk-KZ" sz="4400" dirty="0" smtClean="0">
                <a:latin typeface="Times New Roman" panose="02020603050405020304" pitchFamily="18" charset="0"/>
                <a:cs typeface="Times New Roman" panose="02020603050405020304" pitchFamily="18" charset="0"/>
              </a:rPr>
              <a:t>	Бір </a:t>
            </a:r>
            <a:r>
              <a:rPr lang="kk-KZ" sz="4400" dirty="0">
                <a:latin typeface="Times New Roman" panose="02020603050405020304" pitchFamily="18" charset="0"/>
                <a:cs typeface="Times New Roman" panose="02020603050405020304" pitchFamily="18" charset="0"/>
              </a:rPr>
              <a:t>баллдың бағасы анықталынады:</a:t>
            </a:r>
            <a:endParaRPr lang="ru-RU" sz="4400" dirty="0">
              <a:latin typeface="Times New Roman" panose="02020603050405020304" pitchFamily="18" charset="0"/>
              <a:cs typeface="Times New Roman" panose="02020603050405020304" pitchFamily="18" charset="0"/>
            </a:endParaRPr>
          </a:p>
          <a:p>
            <a:pPr marL="0" indent="0" algn="ctr">
              <a:buNone/>
            </a:pPr>
            <a:r>
              <a:rPr lang="kk-KZ" sz="4400" dirty="0">
                <a:latin typeface="Times New Roman" panose="02020603050405020304" pitchFamily="18" charset="0"/>
                <a:cs typeface="Times New Roman" panose="02020603050405020304" pitchFamily="18" charset="0"/>
              </a:rPr>
              <a:t>Р´ = Рб / Σ (Ббі × Vі).</a:t>
            </a:r>
            <a:endParaRPr lang="ru-RU" sz="4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16393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92500" lnSpcReduction="10000"/>
          </a:bodyPr>
          <a:lstStyle/>
          <a:p>
            <a:pPr marL="0" indent="0" algn="ctr">
              <a:buNone/>
            </a:pPr>
            <a:r>
              <a:rPr lang="kk-KZ" dirty="0">
                <a:latin typeface="Times New Roman" panose="02020603050405020304" pitchFamily="18" charset="0"/>
                <a:cs typeface="Times New Roman" panose="02020603050405020304" pitchFamily="18" charset="0"/>
              </a:rPr>
              <a:t>Жаңа бұйымның бағасы анықталады:</a:t>
            </a:r>
            <a:endParaRPr lang="ru-RU" dirty="0">
              <a:latin typeface="Times New Roman" panose="02020603050405020304" pitchFamily="18" charset="0"/>
              <a:cs typeface="Times New Roman" panose="02020603050405020304" pitchFamily="18" charset="0"/>
            </a:endParaRPr>
          </a:p>
          <a:p>
            <a:pPr marL="0" indent="0" algn="ctr">
              <a:buNone/>
            </a:pPr>
            <a:r>
              <a:rPr lang="kk-KZ" dirty="0">
                <a:latin typeface="Times New Roman" panose="02020603050405020304" pitchFamily="18" charset="0"/>
                <a:cs typeface="Times New Roman" panose="02020603050405020304" pitchFamily="18" charset="0"/>
              </a:rPr>
              <a:t>Рж = Σ (Бжі × Vі) × Р´</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мұнда,    Рб    - салыстыру базасы ретінде алынған  бұйым - эталон бағасы,теңге;</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Ббі    </a:t>
            </a:r>
            <a:r>
              <a:rPr lang="kk-KZ" dirty="0">
                <a:latin typeface="Times New Roman" panose="02020603050405020304" pitchFamily="18" charset="0"/>
                <a:cs typeface="Times New Roman" panose="02020603050405020304" pitchFamily="18" charset="0"/>
              </a:rPr>
              <a:t>және Бжі    - базалық және жаңа бұйымдар бойынша   сапалық  і параметрінің баллдық бағасы;  </a:t>
            </a:r>
            <a:r>
              <a:rPr lang="kk-KZ" dirty="0" smtClean="0">
                <a:latin typeface="Times New Roman" panose="02020603050405020304" pitchFamily="18" charset="0"/>
                <a:cs typeface="Times New Roman" panose="02020603050405020304" pitchFamily="18" charset="0"/>
              </a:rPr>
              <a:t>	Р</a:t>
            </a:r>
            <a:r>
              <a:rPr lang="kk-KZ" dirty="0">
                <a:latin typeface="Times New Roman" panose="02020603050405020304" pitchFamily="18" charset="0"/>
                <a:cs typeface="Times New Roman" panose="02020603050405020304" pitchFamily="18" charset="0"/>
              </a:rPr>
              <a:t>´- бір баллдың бағасы; Vі - үлесті өлшеммен алынған  сапалық параметрінің салмақталған коэффициенті.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Балл </a:t>
            </a:r>
            <a:r>
              <a:rPr lang="kk-KZ" dirty="0">
                <a:latin typeface="Times New Roman" panose="02020603050405020304" pitchFamily="18" charset="0"/>
                <a:cs typeface="Times New Roman" panose="02020603050405020304" pitchFamily="18" charset="0"/>
              </a:rPr>
              <a:t>әдісінің мәні, бұл эксперттік бағалау жүргізу арқылы, тұтынушылар үшін қандайда бір параметрлердің маңыздылығы анықталынады, соның  нәтижесінде әр параметрге балл беріледі. </a:t>
            </a:r>
            <a:endParaRPr lang="kk-KZ" dirty="0" smtClean="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Бұйымның </a:t>
            </a:r>
            <a:r>
              <a:rPr lang="kk-KZ" dirty="0">
                <a:latin typeface="Times New Roman" panose="02020603050405020304" pitchFamily="18" charset="0"/>
                <a:cs typeface="Times New Roman" panose="02020603050405020304" pitchFamily="18" charset="0"/>
              </a:rPr>
              <a:t>параметрлеріне берілген баллдарды қосу арқылы, оның техникалық – экономикалық деңгейінің интегралдық  бағасы алынады.</a:t>
            </a:r>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5676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70000" lnSpcReduction="20000"/>
          </a:bodyPr>
          <a:lstStyle/>
          <a:p>
            <a:pPr marL="0" indent="0" algn="just">
              <a:buNone/>
            </a:pPr>
            <a:r>
              <a:rPr lang="kk-KZ" sz="3400" dirty="0">
                <a:latin typeface="Times New Roman" panose="02020603050405020304" pitchFamily="18" charset="0"/>
                <a:cs typeface="Times New Roman" panose="02020603050405020304" pitchFamily="18" charset="0"/>
              </a:rPr>
              <a:t>Жаңа бұйымның балл сомасын, эталон – бұйымның бір баллының құндық бағамына көбейту, жаңа бұйымның мүмкін болатын бағасын береді.</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dirty="0" smtClean="0">
                <a:latin typeface="Times New Roman" panose="02020603050405020304" pitchFamily="18" charset="0"/>
                <a:cs typeface="Times New Roman" panose="02020603050405020304" pitchFamily="18" charset="0"/>
              </a:rPr>
              <a:t>	</a:t>
            </a:r>
            <a:r>
              <a:rPr lang="kk-KZ" sz="3400" u="sng" dirty="0" smtClean="0">
                <a:solidFill>
                  <a:srgbClr val="FF0000"/>
                </a:solidFill>
                <a:latin typeface="Times New Roman" panose="02020603050405020304" pitchFamily="18" charset="0"/>
                <a:cs typeface="Times New Roman" panose="02020603050405020304" pitchFamily="18" charset="0"/>
              </a:rPr>
              <a:t>Мысал</a:t>
            </a:r>
            <a:r>
              <a:rPr lang="kk-KZ" sz="3400" u="sng" dirty="0">
                <a:solidFill>
                  <a:srgbClr val="FF0000"/>
                </a:solidFill>
                <a:latin typeface="Times New Roman" panose="02020603050405020304" pitchFamily="18" charset="0"/>
                <a:cs typeface="Times New Roman" panose="02020603050405020304" pitchFamily="18" charset="0"/>
              </a:rPr>
              <a:t>.</a:t>
            </a:r>
            <a:r>
              <a:rPr lang="kk-KZ" sz="3400" b="1" dirty="0">
                <a:latin typeface="Times New Roman" panose="02020603050405020304" pitchFamily="18" charset="0"/>
                <a:cs typeface="Times New Roman" panose="02020603050405020304" pitchFamily="18" charset="0"/>
              </a:rPr>
              <a:t> </a:t>
            </a:r>
            <a:r>
              <a:rPr lang="kk-KZ" sz="3400" dirty="0">
                <a:latin typeface="Times New Roman" panose="02020603050405020304" pitchFamily="18" charset="0"/>
                <a:cs typeface="Times New Roman" panose="02020603050405020304" pitchFamily="18" charset="0"/>
              </a:rPr>
              <a:t>Жаңа, ұқсас А,В,С тауарларының жобалық бағасын анықтайық,  осы тауарларға  ұқсас тауарлардың орташа</a:t>
            </a:r>
            <a:r>
              <a:rPr lang="kk-KZ" sz="3400" b="1" dirty="0">
                <a:latin typeface="Times New Roman" panose="02020603050405020304" pitchFamily="18" charset="0"/>
                <a:cs typeface="Times New Roman" panose="02020603050405020304" pitchFamily="18" charset="0"/>
              </a:rPr>
              <a:t> </a:t>
            </a:r>
            <a:r>
              <a:rPr lang="kk-KZ" sz="3400" dirty="0">
                <a:latin typeface="Times New Roman" panose="02020603050405020304" pitchFamily="18" charset="0"/>
                <a:cs typeface="Times New Roman" panose="02020603050405020304" pitchFamily="18" charset="0"/>
              </a:rPr>
              <a:t>нарықтық бағасы</a:t>
            </a:r>
            <a:r>
              <a:rPr lang="kk-KZ" sz="3400" b="1" dirty="0">
                <a:latin typeface="Times New Roman" panose="02020603050405020304" pitchFamily="18" charset="0"/>
                <a:cs typeface="Times New Roman" panose="02020603050405020304" pitchFamily="18" charset="0"/>
              </a:rPr>
              <a:t> </a:t>
            </a:r>
            <a:r>
              <a:rPr lang="kk-KZ" sz="3400" dirty="0">
                <a:latin typeface="Times New Roman" panose="02020603050405020304" pitchFamily="18" charset="0"/>
                <a:cs typeface="Times New Roman" panose="02020603050405020304" pitchFamily="18" charset="0"/>
              </a:rPr>
              <a:t>1710 мың теңге болды делік.</a:t>
            </a:r>
            <a:endParaRPr lang="ru-RU" sz="3400" dirty="0">
              <a:latin typeface="Times New Roman" panose="02020603050405020304" pitchFamily="18" charset="0"/>
              <a:cs typeface="Times New Roman" panose="02020603050405020304" pitchFamily="18" charset="0"/>
            </a:endParaRPr>
          </a:p>
          <a:p>
            <a:pPr marL="0" indent="0" algn="just">
              <a:buNone/>
            </a:pPr>
            <a:r>
              <a:rPr lang="kk-KZ" sz="3400" u="sng" dirty="0">
                <a:solidFill>
                  <a:srgbClr val="FF0000"/>
                </a:solidFill>
                <a:latin typeface="Times New Roman" panose="02020603050405020304" pitchFamily="18" charset="0"/>
                <a:cs typeface="Times New Roman" panose="02020603050405020304" pitchFamily="18" charset="0"/>
              </a:rPr>
              <a:t>Балл әдісі негізінде</a:t>
            </a:r>
            <a:r>
              <a:rPr lang="kk-KZ" sz="3400" dirty="0">
                <a:latin typeface="Times New Roman" panose="02020603050405020304" pitchFamily="18" charset="0"/>
                <a:cs typeface="Times New Roman" panose="02020603050405020304" pitchFamily="18" charset="0"/>
              </a:rPr>
              <a:t> бағаны анықтау схемасы келесі кезеңдерден тұрады:</a:t>
            </a:r>
            <a:endParaRPr lang="ru-RU" sz="3400" dirty="0">
              <a:latin typeface="Times New Roman" panose="02020603050405020304" pitchFamily="18" charset="0"/>
              <a:cs typeface="Times New Roman" panose="02020603050405020304" pitchFamily="18" charset="0"/>
            </a:endParaRPr>
          </a:p>
          <a:p>
            <a:pPr lvl="0" algn="just"/>
            <a:r>
              <a:rPr lang="kk-KZ" sz="3400" dirty="0">
                <a:latin typeface="Times New Roman" panose="02020603050405020304" pitchFamily="18" charset="0"/>
                <a:cs typeface="Times New Roman" panose="02020603050405020304" pitchFamily="18" charset="0"/>
              </a:rPr>
              <a:t>эксперттердің 100 баллды жаңа үш тауардың арасында бөлуі;</a:t>
            </a:r>
            <a:endParaRPr lang="ru-RU" sz="3400" dirty="0">
              <a:latin typeface="Times New Roman" panose="02020603050405020304" pitchFamily="18" charset="0"/>
              <a:cs typeface="Times New Roman" panose="02020603050405020304" pitchFamily="18" charset="0"/>
            </a:endParaRPr>
          </a:p>
          <a:p>
            <a:pPr lvl="0" algn="just"/>
            <a:r>
              <a:rPr lang="kk-KZ" sz="3400" dirty="0">
                <a:latin typeface="Times New Roman" panose="02020603050405020304" pitchFamily="18" charset="0"/>
                <a:cs typeface="Times New Roman" panose="02020603050405020304" pitchFamily="18" charset="0"/>
              </a:rPr>
              <a:t>әр тауардың параметрлерінің салмақталған коэффициентін ескере отырып, балл жиынтығын анықтау;</a:t>
            </a:r>
            <a:endParaRPr lang="ru-RU" sz="3400" dirty="0">
              <a:latin typeface="Times New Roman" panose="02020603050405020304" pitchFamily="18" charset="0"/>
              <a:cs typeface="Times New Roman" panose="02020603050405020304" pitchFamily="18" charset="0"/>
            </a:endParaRPr>
          </a:p>
          <a:p>
            <a:pPr lvl="0" algn="just"/>
            <a:r>
              <a:rPr lang="kk-KZ" sz="3400" dirty="0">
                <a:latin typeface="Times New Roman" panose="02020603050405020304" pitchFamily="18" charset="0"/>
                <a:cs typeface="Times New Roman" panose="02020603050405020304" pitchFamily="18" charset="0"/>
              </a:rPr>
              <a:t>аталған тауарлар бойынша орташа балл жиынтығын анықтау;</a:t>
            </a:r>
            <a:endParaRPr lang="ru-RU" sz="3400" dirty="0">
              <a:latin typeface="Times New Roman" panose="02020603050405020304" pitchFamily="18" charset="0"/>
              <a:cs typeface="Times New Roman" panose="02020603050405020304" pitchFamily="18" charset="0"/>
            </a:endParaRPr>
          </a:p>
          <a:p>
            <a:pPr lvl="0" algn="just"/>
            <a:r>
              <a:rPr lang="kk-KZ" sz="3400" dirty="0">
                <a:latin typeface="Times New Roman" panose="02020603050405020304" pitchFamily="18" charset="0"/>
                <a:cs typeface="Times New Roman" panose="02020603050405020304" pitchFamily="18" charset="0"/>
              </a:rPr>
              <a:t>бір баллдың орташа нарықтық бағасын анықтау;</a:t>
            </a:r>
            <a:endParaRPr lang="ru-RU" sz="3400" dirty="0">
              <a:latin typeface="Times New Roman" panose="02020603050405020304" pitchFamily="18" charset="0"/>
              <a:cs typeface="Times New Roman" panose="02020603050405020304" pitchFamily="18" charset="0"/>
            </a:endParaRPr>
          </a:p>
          <a:p>
            <a:pPr lvl="0" algn="just"/>
            <a:r>
              <a:rPr lang="kk-KZ" sz="3400" dirty="0">
                <a:latin typeface="Times New Roman" panose="02020603050405020304" pitchFamily="18" charset="0"/>
                <a:cs typeface="Times New Roman" panose="02020603050405020304" pitchFamily="18" charset="0"/>
              </a:rPr>
              <a:t>А,В,С тауарларының бағасын анықтау.</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97001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764704"/>
            <a:ext cx="8424936" cy="5216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201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548680"/>
            <a:ext cx="8229600" cy="4525963"/>
          </a:xfrm>
        </p:spPr>
        <p:txBody>
          <a:bodyPr>
            <a:noAutofit/>
          </a:bodyPr>
          <a:lstStyle/>
          <a:p>
            <a:pPr marL="0" indent="0" algn="just">
              <a:buNone/>
            </a:pPr>
            <a:r>
              <a:rPr lang="kk-KZ" sz="2000" b="1" u="sng" dirty="0">
                <a:solidFill>
                  <a:srgbClr val="FF0000"/>
                </a:solidFill>
                <a:latin typeface="Times New Roman" panose="02020603050405020304" pitchFamily="18" charset="0"/>
                <a:cs typeface="Times New Roman" panose="02020603050405020304" pitchFamily="18" charset="0"/>
              </a:rPr>
              <a:t>Эксперттік бағалау әдісі</a:t>
            </a:r>
            <a:r>
              <a:rPr lang="kk-KZ" sz="2000" u="sng" dirty="0">
                <a:solidFill>
                  <a:srgbClr val="FF0000"/>
                </a:solidFill>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тауардың тұтынушылық құндылығын және оның бағасын анықтауда пайдаланылады. Бұл әдіс бойынша  мүмкін болатын тауардың нарықтық құндылығы, сол тауарға қалыптасатын сұраныс көлемі және тауардың бағасы бойынша ұсыныс жасау, тұтынушылардан сұрап білу нәтижесіне және эксперттердің коллективтік пікіріне негізделеді.</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smtClean="0">
                <a:latin typeface="Times New Roman" panose="02020603050405020304" pitchFamily="18" charset="0"/>
                <a:cs typeface="Times New Roman" panose="02020603050405020304" pitchFamily="18" charset="0"/>
              </a:rPr>
              <a:t>	Экономикалық </a:t>
            </a:r>
            <a:r>
              <a:rPr lang="kk-KZ" sz="2000" dirty="0">
                <a:latin typeface="Times New Roman" panose="02020603050405020304" pitchFamily="18" charset="0"/>
                <a:cs typeface="Times New Roman" panose="02020603050405020304" pitchFamily="18" charset="0"/>
              </a:rPr>
              <a:t>және қоғамдық құбылыстар мен процестерді болжамдаудың дамуына байланысты, эксперттік бағалау әдісінің қазіргі  кезеңде көптеген түрлері кездеседі.</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smtClean="0">
                <a:latin typeface="Times New Roman" panose="02020603050405020304" pitchFamily="18" charset="0"/>
                <a:cs typeface="Times New Roman" panose="02020603050405020304" pitchFamily="18" charset="0"/>
              </a:rPr>
              <a:t>	Эксперттік </a:t>
            </a:r>
            <a:r>
              <a:rPr lang="kk-KZ" sz="2000" dirty="0">
                <a:latin typeface="Times New Roman" panose="02020603050405020304" pitchFamily="18" charset="0"/>
                <a:cs typeface="Times New Roman" panose="02020603050405020304" pitchFamily="18" charset="0"/>
              </a:rPr>
              <a:t>бағалау әдісі, дұрысында, ұқыпты әзірлікті және эксперттермен ойланып ұйымдастырылған жұмысты қажет етеді. Олар төмендегідей:</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a:latin typeface="Times New Roman" panose="02020603050405020304" pitchFamily="18" charset="0"/>
                <a:cs typeface="Times New Roman" panose="02020603050405020304" pitchFamily="18" charset="0"/>
              </a:rPr>
              <a:t>- эксперттік бағалаудың мақсаты мен мәселелерінің дәл, айқын қойылуы, кейде эксперттік қорытындылар және бағалаулардың картасын, әлде сұрақтары бар анкеталар жасау қажет болады;</a:t>
            </a:r>
            <a:endParaRPr lang="ru-RU" sz="2000" dirty="0">
              <a:latin typeface="Times New Roman" panose="02020603050405020304" pitchFamily="18" charset="0"/>
              <a:cs typeface="Times New Roman" panose="02020603050405020304" pitchFamily="18" charset="0"/>
            </a:endParaRPr>
          </a:p>
          <a:p>
            <a:pPr marL="0" indent="0" algn="just">
              <a:buNone/>
            </a:pPr>
            <a:r>
              <a:rPr lang="kk-KZ" sz="2000" dirty="0">
                <a:latin typeface="Times New Roman" panose="02020603050405020304" pitchFamily="18" charset="0"/>
                <a:cs typeface="Times New Roman" panose="02020603050405020304" pitchFamily="18" charset="0"/>
              </a:rPr>
              <a:t>- эксперттік жұмыс объектілері аумағында өте жетік білетін, өз қорытындыларында тәуелсіз  және бір беткей ықпалдан азат сарапшыларды таңдау;</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31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20688"/>
            <a:ext cx="8229600" cy="4525963"/>
          </a:xfrm>
        </p:spPr>
        <p:txBody>
          <a:bodyPr>
            <a:normAutofit lnSpcReduction="10000"/>
          </a:bodyPr>
          <a:lstStyle/>
          <a:p>
            <a:pPr marL="0" indent="0" algn="just">
              <a:buNone/>
            </a:pPr>
            <a:r>
              <a:rPr lang="kk-KZ" dirty="0">
                <a:latin typeface="Times New Roman" panose="02020603050405020304" pitchFamily="18" charset="0"/>
                <a:cs typeface="Times New Roman" panose="02020603050405020304" pitchFamily="18" charset="0"/>
              </a:rPr>
              <a:t>- коллективтік, топтық талқылау әлде, керісінше сарапшылар арасындағы тікелей қатынасты болдырмау;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сарапшылардың қорытынды ұсыныстарын өңдеу үшін неғұрлым қолайлы әдістерді таңдау;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эксперттік жұмыс нәтижесінде алынатын қорытындыларды айқын тұжырымдау.</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Эксперттік </a:t>
            </a:r>
            <a:r>
              <a:rPr lang="kk-KZ" dirty="0">
                <a:latin typeface="Times New Roman" panose="02020603050405020304" pitchFamily="18" charset="0"/>
                <a:cs typeface="Times New Roman" panose="02020603050405020304" pitchFamily="18" charset="0"/>
              </a:rPr>
              <a:t>бағалау әдістерін пайдалану баға саясатының күрделі мәселелерін шешуге мүмкіндік туғызады. Осы әдістер нарықта  кәсіпорынның бағытын және оның өнімдерін  бәсекелестермен салыстыра отырып бағалау құралы болып саналады.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890664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24</TotalTime>
  <Words>589</Words>
  <Application>Microsoft Office PowerPoint</Application>
  <PresentationFormat>Экран (4:3)</PresentationFormat>
  <Paragraphs>89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Бумажная</vt:lpstr>
      <vt:lpstr>Дәріс 7</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7</dc:title>
  <dc:creator>Асем Сагидолдина</dc:creator>
  <cp:lastModifiedBy>Асем Сагидолдина</cp:lastModifiedBy>
  <cp:revision>3</cp:revision>
  <dcterms:created xsi:type="dcterms:W3CDTF">2023-10-16T05:31:08Z</dcterms:created>
  <dcterms:modified xsi:type="dcterms:W3CDTF">2023-10-16T05:55:36Z</dcterms:modified>
</cp:coreProperties>
</file>